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3" r:id="rId14"/>
    <p:sldId id="268" r:id="rId15"/>
    <p:sldId id="269" r:id="rId16"/>
    <p:sldId id="270" r:id="rId17"/>
    <p:sldId id="271" r:id="rId18"/>
    <p:sldId id="272"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77" y="-3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6CE37E3E-7BB2-4621-8BFE-70202AE7F1DB}" type="datetimeFigureOut">
              <a:rPr lang="ru-RU" smtClean="0"/>
              <a:t>29.01.2022</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F4624089-A16D-4CEA-A823-26AA904E2F6C}"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CE37E3E-7BB2-4621-8BFE-70202AE7F1DB}" type="datetimeFigureOut">
              <a:rPr lang="ru-RU" smtClean="0"/>
              <a:t>29.01.2022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4624089-A16D-4CEA-A823-26AA904E2F6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CE37E3E-7BB2-4621-8BFE-70202AE7F1DB}" type="datetimeFigureOut">
              <a:rPr lang="ru-RU" smtClean="0"/>
              <a:t>29.01.2022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4624089-A16D-4CEA-A823-26AA904E2F6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CE37E3E-7BB2-4621-8BFE-70202AE7F1DB}" type="datetimeFigureOut">
              <a:rPr lang="ru-RU" smtClean="0"/>
              <a:t>29.01.2022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4624089-A16D-4CEA-A823-26AA904E2F6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6CE37E3E-7BB2-4621-8BFE-70202AE7F1DB}" type="datetimeFigureOut">
              <a:rPr lang="ru-RU" smtClean="0"/>
              <a:t>29.01.2022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4624089-A16D-4CEA-A823-26AA904E2F6C}"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CE37E3E-7BB2-4621-8BFE-70202AE7F1DB}" type="datetimeFigureOut">
              <a:rPr lang="ru-RU" smtClean="0"/>
              <a:t>29.01.2022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F4624089-A16D-4CEA-A823-26AA904E2F6C}"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CE37E3E-7BB2-4621-8BFE-70202AE7F1DB}" type="datetimeFigureOut">
              <a:rPr lang="ru-RU" smtClean="0"/>
              <a:t>29.01.2022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F4624089-A16D-4CEA-A823-26AA904E2F6C}"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6CE37E3E-7BB2-4621-8BFE-70202AE7F1DB}" type="datetimeFigureOut">
              <a:rPr lang="ru-RU" smtClean="0"/>
              <a:t>29.01.2022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F4624089-A16D-4CEA-A823-26AA904E2F6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6CE37E3E-7BB2-4621-8BFE-70202AE7F1DB}" type="datetimeFigureOut">
              <a:rPr lang="ru-RU" smtClean="0"/>
              <a:t>29.01.2022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F4624089-A16D-4CEA-A823-26AA904E2F6C}"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CE37E3E-7BB2-4621-8BFE-70202AE7F1DB}" type="datetimeFigureOut">
              <a:rPr lang="ru-RU" smtClean="0"/>
              <a:t>29.01.2022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F4624089-A16D-4CEA-A823-26AA904E2F6C}"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6CE37E3E-7BB2-4621-8BFE-70202AE7F1DB}" type="datetimeFigureOut">
              <a:rPr lang="ru-RU" smtClean="0"/>
              <a:t>29.01.2022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F4624089-A16D-4CEA-A823-26AA904E2F6C}"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CE37E3E-7BB2-4621-8BFE-70202AE7F1DB}" type="datetimeFigureOut">
              <a:rPr lang="ru-RU" smtClean="0"/>
              <a:t>29.01.2022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4624089-A16D-4CEA-A823-26AA904E2F6C}"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75656" y="1628800"/>
            <a:ext cx="7406640" cy="1472184"/>
          </a:xfrm>
        </p:spPr>
        <p:txBody>
          <a:bodyPr/>
          <a:lstStyle/>
          <a:p>
            <a:r>
              <a:rPr lang="kk-KZ" b="1" dirty="0">
                <a:effectLst/>
              </a:rPr>
              <a:t>1 тақырып. Кіріспе.</a:t>
            </a:r>
            <a:r>
              <a:rPr lang="ru-RU" dirty="0">
                <a:effectLst/>
              </a:rPr>
              <a:t/>
            </a:r>
            <a:br>
              <a:rPr lang="ru-RU" dirty="0">
                <a:effectLst/>
              </a:rPr>
            </a:br>
            <a:endParaRPr lang="ru-RU" dirty="0"/>
          </a:p>
        </p:txBody>
      </p:sp>
      <p:sp>
        <p:nvSpPr>
          <p:cNvPr id="3" name="Подзаголовок 2"/>
          <p:cNvSpPr>
            <a:spLocks noGrp="1"/>
          </p:cNvSpPr>
          <p:nvPr>
            <p:ph type="subTitle" idx="1"/>
          </p:nvPr>
        </p:nvSpPr>
        <p:spPr>
          <a:xfrm>
            <a:off x="1547664" y="3356992"/>
            <a:ext cx="7406640" cy="1752600"/>
          </a:xfrm>
        </p:spPr>
        <p:txBody>
          <a:bodyPr>
            <a:normAutofit fontScale="92500" lnSpcReduction="10000"/>
          </a:bodyPr>
          <a:lstStyle/>
          <a:p>
            <a:r>
              <a:rPr lang="kk-KZ" dirty="0"/>
              <a:t>Негізгі ұғымдар, анықтамалар. Электр тізбектері, электр тізбектері элементтерінің шартты графикалық белгілері. Электр тізбегіндегі процестерді сипаттайтын негізгі шамалар. Электр тізбектеріндегі ЭҚК, ток және кернеудің оң бағыттары</a:t>
            </a:r>
            <a:endParaRPr lang="ru-RU" dirty="0"/>
          </a:p>
        </p:txBody>
      </p:sp>
    </p:spTree>
    <p:extLst>
      <p:ext uri="{BB962C8B-B14F-4D97-AF65-F5344CB8AC3E}">
        <p14:creationId xmlns:p14="http://schemas.microsoft.com/office/powerpoint/2010/main" val="2448217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Ток көзі</a:t>
            </a:r>
            <a:endParaRPr lang="ru-RU" dirty="0"/>
          </a:p>
        </p:txBody>
      </p:sp>
      <p:sp>
        <p:nvSpPr>
          <p:cNvPr id="3" name="Объект 2"/>
          <p:cNvSpPr>
            <a:spLocks noGrp="1"/>
          </p:cNvSpPr>
          <p:nvPr>
            <p:ph idx="1"/>
          </p:nvPr>
        </p:nvSpPr>
        <p:spPr>
          <a:xfrm>
            <a:off x="1547664" y="3140968"/>
            <a:ext cx="7456872" cy="1231965"/>
          </a:xfrm>
        </p:spPr>
        <p:txBody>
          <a:bodyPr>
            <a:normAutofit fontScale="62500" lnSpcReduction="20000"/>
          </a:bodyPr>
          <a:lstStyle/>
          <a:p>
            <a:r>
              <a:rPr lang="kk-KZ" dirty="0" smtClean="0"/>
              <a:t>Ток мәнін беретін кернеуден тәуелсіз көз. Ток көзінің ішкі кедергісінің мәні шексіздікке дең. </a:t>
            </a:r>
          </a:p>
          <a:p>
            <a:r>
              <a:rPr lang="kk-KZ" dirty="0" smtClean="0"/>
              <a:t>Шынайы электр энергиясының көзінің ішкі кедергісі болады.</a:t>
            </a:r>
            <a:endParaRPr lang="ru-RU"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613" t="30790" r="56856" b="54639"/>
          <a:stretch/>
        </p:blipFill>
        <p:spPr bwMode="auto">
          <a:xfrm>
            <a:off x="2267743" y="1412776"/>
            <a:ext cx="4908527" cy="141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67" t="73127" r="56469" b="5842"/>
          <a:stretch/>
        </p:blipFill>
        <p:spPr bwMode="auto">
          <a:xfrm>
            <a:off x="2247152" y="4149080"/>
            <a:ext cx="5573336" cy="2164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065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dirty="0" smtClean="0"/>
              <a:t>Электр тізбегінің алмастыру сұлбалары</a:t>
            </a:r>
            <a:endParaRPr lang="ru-RU" dirty="0"/>
          </a:p>
        </p:txBody>
      </p:sp>
      <p:sp>
        <p:nvSpPr>
          <p:cNvPr id="3" name="Объект 2"/>
          <p:cNvSpPr>
            <a:spLocks noGrp="1"/>
          </p:cNvSpPr>
          <p:nvPr>
            <p:ph idx="1"/>
          </p:nvPr>
        </p:nvSpPr>
        <p:spPr>
          <a:xfrm>
            <a:off x="1187624" y="3212976"/>
            <a:ext cx="7746064" cy="3035424"/>
          </a:xfrm>
        </p:spPr>
        <p:txBody>
          <a:bodyPr>
            <a:normAutofit fontScale="77500" lnSpcReduction="20000"/>
          </a:bodyPr>
          <a:lstStyle/>
          <a:p>
            <a:r>
              <a:rPr lang="kk-KZ" dirty="0" smtClean="0"/>
              <a:t>Жоғарыда қарастырылған тізбек элементтерін қолдана отырып электр тізбегінің шынайы элементтерінің алмастыру сұлбасын алуға болады.</a:t>
            </a:r>
          </a:p>
          <a:p>
            <a:r>
              <a:rPr lang="kk-KZ" b="1" i="1" dirty="0" smtClean="0"/>
              <a:t>Конденсатор</a:t>
            </a:r>
            <a:r>
              <a:rPr lang="kk-KZ" dirty="0" smtClean="0"/>
              <a:t> екі ток өткізгіш пластиандан және оларды бөліп тұратын диэлектриктен тұрады. Алмастыру сұлбасын  </a:t>
            </a:r>
            <a:r>
              <a:rPr lang="kk-KZ" b="1" i="1" dirty="0" smtClean="0"/>
              <a:t>С</a:t>
            </a:r>
            <a:r>
              <a:rPr lang="kk-KZ" dirty="0" smtClean="0"/>
              <a:t> сыйымдылық элементі мен </a:t>
            </a:r>
            <a:r>
              <a:rPr lang="en-US" b="1" i="1" dirty="0" smtClean="0"/>
              <a:t>g</a:t>
            </a:r>
            <a:r>
              <a:rPr lang="en-US" dirty="0" smtClean="0"/>
              <a:t> </a:t>
            </a:r>
            <a:r>
              <a:rPr lang="kk-KZ" dirty="0" smtClean="0"/>
              <a:t>өткізгіштік элементі арқылы көрсетуге болады.</a:t>
            </a:r>
            <a:endParaRPr lang="ru-RU"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46" t="40550" r="74330" b="49141"/>
          <a:stretch/>
        </p:blipFill>
        <p:spPr bwMode="auto">
          <a:xfrm>
            <a:off x="3707904" y="1700808"/>
            <a:ext cx="2018702" cy="1283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79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2852936"/>
            <a:ext cx="7498080" cy="3349352"/>
          </a:xfrm>
        </p:spPr>
        <p:txBody>
          <a:bodyPr>
            <a:normAutofit lnSpcReduction="10000"/>
          </a:bodyPr>
          <a:lstStyle/>
          <a:p>
            <a:r>
              <a:rPr lang="kk-KZ" dirty="0" smtClean="0"/>
              <a:t>Суретте өзекшеге оралған сымнан тұратын шынайы </a:t>
            </a:r>
            <a:r>
              <a:rPr lang="kk-KZ" b="1" dirty="0" smtClean="0"/>
              <a:t>катушканың</a:t>
            </a:r>
            <a:r>
              <a:rPr lang="kk-KZ" dirty="0" smtClean="0"/>
              <a:t> алмастыру сұлбасы көрсетілген. Мұндай катушкада сәйкесінше энергия шығыны жылу түрінде байқалады. </a:t>
            </a:r>
            <a:r>
              <a:rPr lang="kk-KZ" dirty="0"/>
              <a:t>С</a:t>
            </a:r>
            <a:r>
              <a:rPr lang="kk-KZ" dirty="0" smtClean="0"/>
              <a:t>ұлбадағы кедергі </a:t>
            </a:r>
            <a:r>
              <a:rPr lang="ru-RU" dirty="0" smtClean="0"/>
              <a:t>–</a:t>
            </a:r>
            <a:r>
              <a:rPr lang="en-US" dirty="0" smtClean="0"/>
              <a:t> </a:t>
            </a:r>
            <a:r>
              <a:rPr lang="kk-KZ" dirty="0" smtClean="0"/>
              <a:t>катушка өткізгішінің кедергісі.</a:t>
            </a:r>
            <a:endParaRPr lang="ru-RU"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60" t="39863" r="61186" b="48454"/>
          <a:stretch/>
        </p:blipFill>
        <p:spPr bwMode="auto">
          <a:xfrm>
            <a:off x="3635896" y="948744"/>
            <a:ext cx="2141150" cy="1838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942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400" dirty="0" err="1"/>
              <a:t>Қарапайым</a:t>
            </a:r>
            <a:r>
              <a:rPr lang="ru-RU" sz="4400" dirty="0"/>
              <a:t> </a:t>
            </a:r>
            <a:r>
              <a:rPr lang="ru-RU" sz="4400" dirty="0" err="1"/>
              <a:t>электр</a:t>
            </a:r>
            <a:r>
              <a:rPr lang="ru-RU" sz="4400" dirty="0"/>
              <a:t> </a:t>
            </a:r>
            <a:r>
              <a:rPr lang="ru-RU" sz="4400" dirty="0" err="1"/>
              <a:t>тізбегінің</a:t>
            </a:r>
            <a:r>
              <a:rPr lang="ru-RU" sz="4400" dirty="0"/>
              <a:t> </a:t>
            </a:r>
            <a:r>
              <a:rPr lang="ru-RU" sz="4400" dirty="0" err="1"/>
              <a:t>алмастыру</a:t>
            </a:r>
            <a:r>
              <a:rPr lang="ru-RU" sz="4400" dirty="0"/>
              <a:t> </a:t>
            </a:r>
            <a:r>
              <a:rPr lang="ru-RU" sz="4400" dirty="0" err="1"/>
              <a:t>сұлбасы</a:t>
            </a:r>
            <a:endParaRPr lang="ru-RU" dirty="0"/>
          </a:p>
        </p:txBody>
      </p:sp>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2348880"/>
            <a:ext cx="5466667" cy="201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584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dirty="0" smtClean="0"/>
              <a:t>Электр тізбегінің негізгі түсініктері</a:t>
            </a:r>
            <a:endParaRPr lang="ru-RU" dirty="0"/>
          </a:p>
        </p:txBody>
      </p:sp>
      <p:sp>
        <p:nvSpPr>
          <p:cNvPr id="3" name="Объект 2"/>
          <p:cNvSpPr>
            <a:spLocks noGrp="1"/>
          </p:cNvSpPr>
          <p:nvPr>
            <p:ph idx="1"/>
          </p:nvPr>
        </p:nvSpPr>
        <p:spPr>
          <a:xfrm>
            <a:off x="1403648" y="2060848"/>
            <a:ext cx="7498080" cy="3899520"/>
          </a:xfrm>
        </p:spPr>
        <p:txBody>
          <a:bodyPr>
            <a:normAutofit fontScale="85000" lnSpcReduction="10000"/>
          </a:bodyPr>
          <a:lstStyle/>
          <a:p>
            <a:pPr>
              <a:buNone/>
            </a:pPr>
            <a:r>
              <a:rPr lang="ru-RU" dirty="0" err="1"/>
              <a:t>Күрделі</a:t>
            </a:r>
            <a:r>
              <a:rPr lang="ru-RU" dirty="0"/>
              <a:t> </a:t>
            </a:r>
            <a:r>
              <a:rPr lang="ru-RU" dirty="0" err="1"/>
              <a:t>электр</a:t>
            </a:r>
            <a:r>
              <a:rPr lang="ru-RU" dirty="0"/>
              <a:t> </a:t>
            </a:r>
            <a:r>
              <a:rPr lang="ru-RU" dirty="0" err="1"/>
              <a:t>тізбегінде</a:t>
            </a:r>
            <a:r>
              <a:rPr lang="ru-RU" dirty="0"/>
              <a:t> </a:t>
            </a:r>
            <a:r>
              <a:rPr lang="ru-RU" dirty="0" err="1"/>
              <a:t>түйін</a:t>
            </a:r>
            <a:r>
              <a:rPr lang="ru-RU" dirty="0"/>
              <a:t>, </a:t>
            </a:r>
            <a:r>
              <a:rPr lang="ru-RU" dirty="0" err="1"/>
              <a:t>тармақ</a:t>
            </a:r>
            <a:r>
              <a:rPr lang="ru-RU" dirty="0"/>
              <a:t>, контур </a:t>
            </a:r>
            <a:r>
              <a:rPr lang="ru-RU" dirty="0" err="1"/>
              <a:t>ұғымдары</a:t>
            </a:r>
            <a:r>
              <a:rPr lang="ru-RU" dirty="0"/>
              <a:t> </a:t>
            </a:r>
            <a:r>
              <a:rPr lang="ru-RU" dirty="0" err="1"/>
              <a:t>қарастырылады</a:t>
            </a:r>
            <a:r>
              <a:rPr lang="ru-RU" dirty="0"/>
              <a:t>.</a:t>
            </a:r>
          </a:p>
          <a:p>
            <a:pPr>
              <a:buNone/>
            </a:pPr>
            <a:r>
              <a:rPr lang="ru-RU" b="1" i="1" u="sng" dirty="0" err="1"/>
              <a:t>Тармақ</a:t>
            </a:r>
            <a:r>
              <a:rPr lang="ru-RU" b="1" i="1" u="sng" dirty="0"/>
              <a:t> </a:t>
            </a:r>
            <a:r>
              <a:rPr lang="ru-RU" dirty="0"/>
              <a:t>– </a:t>
            </a:r>
            <a:r>
              <a:rPr lang="ru-RU" dirty="0" err="1"/>
              <a:t>бойымен</a:t>
            </a:r>
            <a:r>
              <a:rPr lang="ru-RU" dirty="0"/>
              <a:t> </a:t>
            </a:r>
            <a:r>
              <a:rPr lang="ru-RU" dirty="0" err="1"/>
              <a:t>бір</a:t>
            </a:r>
            <a:r>
              <a:rPr lang="ru-RU" dirty="0"/>
              <a:t> ток </a:t>
            </a:r>
            <a:r>
              <a:rPr lang="ru-RU" dirty="0" err="1"/>
              <a:t>жүретіндей</a:t>
            </a:r>
            <a:r>
              <a:rPr lang="ru-RU" dirty="0"/>
              <a:t> </a:t>
            </a:r>
            <a:r>
              <a:rPr lang="ru-RU" dirty="0" err="1"/>
              <a:t>электр</a:t>
            </a:r>
            <a:r>
              <a:rPr lang="ru-RU" dirty="0"/>
              <a:t> </a:t>
            </a:r>
            <a:r>
              <a:rPr lang="ru-RU" dirty="0" err="1"/>
              <a:t>тізбегіндегі</a:t>
            </a:r>
            <a:r>
              <a:rPr lang="ru-RU" dirty="0"/>
              <a:t> </a:t>
            </a:r>
            <a:r>
              <a:rPr lang="ru-RU" dirty="0" err="1"/>
              <a:t>элементтердің</a:t>
            </a:r>
            <a:r>
              <a:rPr lang="ru-RU" dirty="0"/>
              <a:t> </a:t>
            </a:r>
            <a:r>
              <a:rPr lang="ru-RU" dirty="0" err="1"/>
              <a:t>өзара</a:t>
            </a:r>
            <a:r>
              <a:rPr lang="ru-RU" dirty="0"/>
              <a:t> </a:t>
            </a:r>
            <a:r>
              <a:rPr lang="ru-RU" dirty="0" err="1"/>
              <a:t>жалғанған</a:t>
            </a:r>
            <a:r>
              <a:rPr lang="ru-RU" dirty="0"/>
              <a:t> </a:t>
            </a:r>
            <a:r>
              <a:rPr lang="ru-RU" dirty="0" err="1"/>
              <a:t>бөлігі</a:t>
            </a:r>
            <a:r>
              <a:rPr lang="ru-RU" dirty="0"/>
              <a:t>;</a:t>
            </a:r>
            <a:endParaRPr lang="ru-RU" b="1" i="1" u="sng" dirty="0"/>
          </a:p>
          <a:p>
            <a:pPr>
              <a:buNone/>
            </a:pPr>
            <a:r>
              <a:rPr lang="ru-RU" b="1" i="1" u="sng" dirty="0" err="1"/>
              <a:t>Түйін</a:t>
            </a:r>
            <a:r>
              <a:rPr lang="ru-RU" b="1" i="1" u="sng" dirty="0"/>
              <a:t> </a:t>
            </a:r>
            <a:r>
              <a:rPr lang="ru-RU" dirty="0"/>
              <a:t>– </a:t>
            </a:r>
            <a:r>
              <a:rPr lang="ru-RU" dirty="0" err="1"/>
              <a:t>үш</a:t>
            </a:r>
            <a:r>
              <a:rPr lang="ru-RU" dirty="0"/>
              <a:t> </a:t>
            </a:r>
            <a:r>
              <a:rPr lang="ru-RU" dirty="0" err="1"/>
              <a:t>немесе</a:t>
            </a:r>
            <a:r>
              <a:rPr lang="ru-RU" dirty="0"/>
              <a:t> </a:t>
            </a:r>
            <a:r>
              <a:rPr lang="ru-RU" dirty="0" err="1"/>
              <a:t>одан</a:t>
            </a:r>
            <a:r>
              <a:rPr lang="ru-RU" dirty="0"/>
              <a:t> да </a:t>
            </a:r>
            <a:r>
              <a:rPr lang="ru-RU" dirty="0" err="1"/>
              <a:t>көп</a:t>
            </a:r>
            <a:r>
              <a:rPr lang="ru-RU" dirty="0"/>
              <a:t> </a:t>
            </a:r>
            <a:r>
              <a:rPr lang="ru-RU" dirty="0" err="1"/>
              <a:t>тармақтардың</a:t>
            </a:r>
            <a:r>
              <a:rPr lang="ru-RU" dirty="0"/>
              <a:t> </a:t>
            </a:r>
            <a:r>
              <a:rPr lang="ru-RU" dirty="0" err="1"/>
              <a:t>түйіскен</a:t>
            </a:r>
            <a:r>
              <a:rPr lang="ru-RU" dirty="0"/>
              <a:t> </a:t>
            </a:r>
            <a:r>
              <a:rPr lang="ru-RU" dirty="0" err="1"/>
              <a:t>орны</a:t>
            </a:r>
            <a:r>
              <a:rPr lang="ru-RU" dirty="0"/>
              <a:t>. </a:t>
            </a:r>
            <a:r>
              <a:rPr lang="ru-RU" dirty="0" err="1"/>
              <a:t>Сұлбада</a:t>
            </a:r>
            <a:r>
              <a:rPr lang="ru-RU" dirty="0"/>
              <a:t> </a:t>
            </a:r>
            <a:r>
              <a:rPr lang="ru-RU" dirty="0" err="1"/>
              <a:t>нүктемен</a:t>
            </a:r>
            <a:r>
              <a:rPr lang="ru-RU" dirty="0"/>
              <a:t> </a:t>
            </a:r>
            <a:r>
              <a:rPr lang="ru-RU" dirty="0" err="1"/>
              <a:t>көрсетіледі</a:t>
            </a:r>
            <a:r>
              <a:rPr lang="ru-RU" dirty="0"/>
              <a:t>;</a:t>
            </a:r>
          </a:p>
          <a:p>
            <a:pPr>
              <a:buNone/>
            </a:pPr>
            <a:r>
              <a:rPr lang="ru-RU" b="1" i="1" u="sng" dirty="0"/>
              <a:t>Контур</a:t>
            </a:r>
            <a:r>
              <a:rPr lang="ru-RU" dirty="0"/>
              <a:t> – </a:t>
            </a:r>
            <a:r>
              <a:rPr lang="ru-RU" dirty="0" err="1"/>
              <a:t>бірнеше</a:t>
            </a:r>
            <a:r>
              <a:rPr lang="ru-RU" dirty="0"/>
              <a:t> </a:t>
            </a:r>
            <a:r>
              <a:rPr lang="ru-RU" dirty="0" err="1"/>
              <a:t>тармақтан</a:t>
            </a:r>
            <a:r>
              <a:rPr lang="ru-RU" dirty="0"/>
              <a:t> </a:t>
            </a:r>
            <a:r>
              <a:rPr lang="ru-RU" dirty="0" err="1"/>
              <a:t>тұратын</a:t>
            </a:r>
            <a:r>
              <a:rPr lang="ru-RU" dirty="0"/>
              <a:t> </a:t>
            </a:r>
            <a:r>
              <a:rPr lang="ru-RU" dirty="0" err="1"/>
              <a:t>тұйықталған</a:t>
            </a:r>
            <a:r>
              <a:rPr lang="ru-RU" dirty="0"/>
              <a:t> </a:t>
            </a:r>
            <a:r>
              <a:rPr lang="ru-RU" dirty="0" err="1"/>
              <a:t>тізбектің</a:t>
            </a:r>
            <a:r>
              <a:rPr lang="ru-RU" dirty="0"/>
              <a:t> </a:t>
            </a:r>
            <a:r>
              <a:rPr lang="ru-RU" dirty="0" err="1"/>
              <a:t>бөлігі</a:t>
            </a:r>
            <a:r>
              <a:rPr lang="ru-RU" dirty="0" smtClean="0"/>
              <a:t>.</a:t>
            </a:r>
          </a:p>
          <a:p>
            <a:endParaRPr lang="ru-RU" dirty="0"/>
          </a:p>
        </p:txBody>
      </p:sp>
    </p:spTree>
    <p:extLst>
      <p:ext uri="{BB962C8B-B14F-4D97-AF65-F5344CB8AC3E}">
        <p14:creationId xmlns:p14="http://schemas.microsoft.com/office/powerpoint/2010/main" val="4148359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8"/>
          <p:cNvGrpSpPr>
            <a:grpSpLocks/>
          </p:cNvGrpSpPr>
          <p:nvPr/>
        </p:nvGrpSpPr>
        <p:grpSpPr bwMode="auto">
          <a:xfrm>
            <a:off x="1071563" y="500063"/>
            <a:ext cx="7748586" cy="5529262"/>
            <a:chOff x="1071538" y="500042"/>
            <a:chExt cx="7748611" cy="5529283"/>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620713"/>
              <a:ext cx="7632699" cy="540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5572132" y="500042"/>
              <a:ext cx="1653017"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r>
                <a:rPr lang="kk-KZ"/>
                <a:t>Тармақ </a:t>
              </a:r>
              <a:endParaRPr lang="ru-RU"/>
            </a:p>
          </p:txBody>
        </p:sp>
        <p:sp>
          <p:nvSpPr>
            <p:cNvPr id="7" name="TextBox 5"/>
            <p:cNvSpPr txBox="1">
              <a:spLocks noChangeArrowheads="1"/>
            </p:cNvSpPr>
            <p:nvPr/>
          </p:nvSpPr>
          <p:spPr bwMode="auto">
            <a:xfrm>
              <a:off x="1071538" y="5500702"/>
              <a:ext cx="1301959"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r>
                <a:rPr lang="kk-KZ"/>
                <a:t>Түйін </a:t>
              </a:r>
              <a:endParaRPr lang="ru-RU"/>
            </a:p>
          </p:txBody>
        </p:sp>
        <p:sp>
          <p:nvSpPr>
            <p:cNvPr id="8" name="TextBox 6"/>
            <p:cNvSpPr txBox="1">
              <a:spLocks noChangeArrowheads="1"/>
            </p:cNvSpPr>
            <p:nvPr/>
          </p:nvSpPr>
          <p:spPr bwMode="auto">
            <a:xfrm>
              <a:off x="2571736" y="2928934"/>
              <a:ext cx="162256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r>
                <a:rPr lang="kk-KZ"/>
                <a:t>Контур </a:t>
              </a:r>
              <a:endParaRPr lang="ru-RU"/>
            </a:p>
          </p:txBody>
        </p:sp>
        <p:sp>
          <p:nvSpPr>
            <p:cNvPr id="9" name="TextBox 7"/>
            <p:cNvSpPr txBox="1">
              <a:spLocks noChangeArrowheads="1"/>
            </p:cNvSpPr>
            <p:nvPr/>
          </p:nvSpPr>
          <p:spPr bwMode="auto">
            <a:xfrm>
              <a:off x="5429256" y="2928934"/>
              <a:ext cx="162256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r>
                <a:rPr lang="kk-KZ" dirty="0"/>
                <a:t>Контур </a:t>
              </a:r>
              <a:endParaRPr lang="ru-RU" dirty="0"/>
            </a:p>
          </p:txBody>
        </p:sp>
      </p:grpSp>
    </p:spTree>
    <p:extLst>
      <p:ext uri="{BB962C8B-B14F-4D97-AF65-F5344CB8AC3E}">
        <p14:creationId xmlns:p14="http://schemas.microsoft.com/office/powerpoint/2010/main" val="3671464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dirty="0" smtClean="0"/>
              <a:t>Ток пен кернеудің оң бағыттары</a:t>
            </a:r>
            <a:endParaRPr lang="ru-RU" dirty="0"/>
          </a:p>
        </p:txBody>
      </p:sp>
      <p:sp>
        <p:nvSpPr>
          <p:cNvPr id="3" name="Объект 2"/>
          <p:cNvSpPr>
            <a:spLocks noGrp="1"/>
          </p:cNvSpPr>
          <p:nvPr>
            <p:ph idx="1"/>
          </p:nvPr>
        </p:nvSpPr>
        <p:spPr>
          <a:xfrm>
            <a:off x="1259632" y="2492896"/>
            <a:ext cx="7674056" cy="3755504"/>
          </a:xfrm>
        </p:spPr>
        <p:txBody>
          <a:bodyPr>
            <a:normAutofit fontScale="85000" lnSpcReduction="10000"/>
          </a:bodyPr>
          <a:lstStyle/>
          <a:p>
            <a:r>
              <a:rPr lang="kk-KZ" b="1" i="1" dirty="0" smtClean="0"/>
              <a:t>Токтың оң бағыты </a:t>
            </a:r>
            <a:r>
              <a:rPr lang="kk-KZ" dirty="0" smtClean="0"/>
              <a:t>ретінде оң зарядтардың плюстан минусқа қарай бағытталған қозғалысын айтады. Электр тізбегін есептеу барысында жалпы жағдайда токтың бағыты алдын ала анықталмайды. Сондықтан токтың бағыты еркін түрде қабылданады. Егер есептеу нәтижесінде анықталған токтың мәні теріс таңбалы болып шықса, онда алдын ала алынған токтың бағыты қате болып табылады.</a:t>
            </a:r>
            <a:endParaRPr lang="ru-RU"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02" t="40825" r="76031" b="51065"/>
          <a:stretch/>
        </p:blipFill>
        <p:spPr bwMode="auto">
          <a:xfrm>
            <a:off x="3419872" y="1412776"/>
            <a:ext cx="2627435" cy="917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8491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20000"/>
          </a:bodyPr>
          <a:lstStyle/>
          <a:p>
            <a:r>
              <a:rPr lang="kk-KZ" dirty="0" smtClean="0"/>
              <a:t>Элементтің екі ұшындағы потенциалдар айырмасы </a:t>
            </a:r>
            <a:r>
              <a:rPr lang="kk-KZ" b="1" i="1" dirty="0" smtClean="0"/>
              <a:t>кернеу түсуі </a:t>
            </a:r>
            <a:r>
              <a:rPr lang="kk-KZ" dirty="0" smtClean="0"/>
              <a:t>деп аталады. Кернеу түсуінің оң бағыты осы элемент бойымен жүретін токтың оң бағытымен сәйкес келеді. Әдетте кернеу түсуінің бағыты көрсетілмейді.</a:t>
            </a:r>
          </a:p>
          <a:p>
            <a:r>
              <a:rPr lang="kk-KZ" dirty="0" smtClean="0"/>
              <a:t>ЭҚК көзінің бағыты потенциалы жоғары жаққа бағытталады. Қорек көзі энергия өндіргендіктен оның бойымен жүретін ток потенциалы төмен нүктеден потенциалы жоғары нүктеге қарай бағытталады.</a:t>
            </a:r>
            <a:endParaRPr lang="ru-RU" dirty="0"/>
          </a:p>
        </p:txBody>
      </p:sp>
    </p:spTree>
    <p:extLst>
      <p:ext uri="{BB962C8B-B14F-4D97-AF65-F5344CB8AC3E}">
        <p14:creationId xmlns:p14="http://schemas.microsoft.com/office/powerpoint/2010/main" val="2844651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400" dirty="0" err="1"/>
              <a:t>Қарапайым</a:t>
            </a:r>
            <a:r>
              <a:rPr lang="ru-RU" sz="4400" dirty="0"/>
              <a:t> </a:t>
            </a:r>
            <a:r>
              <a:rPr lang="ru-RU" sz="4400" dirty="0" err="1"/>
              <a:t>электр</a:t>
            </a:r>
            <a:r>
              <a:rPr lang="ru-RU" sz="4400" dirty="0"/>
              <a:t> </a:t>
            </a:r>
            <a:r>
              <a:rPr lang="ru-RU" sz="4400" dirty="0" err="1"/>
              <a:t>тізбектерінің</a:t>
            </a:r>
            <a:r>
              <a:rPr lang="ru-RU" sz="4400" dirty="0"/>
              <a:t> </a:t>
            </a:r>
            <a:r>
              <a:rPr lang="ru-RU" sz="4400" dirty="0" err="1"/>
              <a:t>жұмыс</a:t>
            </a:r>
            <a:r>
              <a:rPr lang="ru-RU" sz="4400" dirty="0"/>
              <a:t> </a:t>
            </a:r>
            <a:r>
              <a:rPr lang="ru-RU" sz="4400" dirty="0" err="1"/>
              <a:t>режимдері</a:t>
            </a:r>
            <a:endParaRPr lang="ru-RU" dirty="0"/>
          </a:p>
        </p:txBody>
      </p:sp>
      <p:sp>
        <p:nvSpPr>
          <p:cNvPr id="4" name="Rectangle 3"/>
          <p:cNvSpPr>
            <a:spLocks noGrp="1" noChangeArrowheads="1"/>
          </p:cNvSpPr>
          <p:nvPr>
            <p:ph idx="1"/>
          </p:nvPr>
        </p:nvSpPr>
        <p:spPr/>
        <p:txBody>
          <a:bodyPr/>
          <a:lstStyle/>
          <a:p>
            <a:pPr marL="552450" indent="-552450" eaLnBrk="1" hangingPunct="1">
              <a:buFont typeface="Wingdings" pitchFamily="2" charset="2"/>
              <a:buNone/>
            </a:pPr>
            <a:endParaRPr lang="ru-RU" dirty="0" smtClean="0"/>
          </a:p>
          <a:p>
            <a:pPr marL="552450" indent="-552450" eaLnBrk="1" hangingPunct="1"/>
            <a:r>
              <a:rPr lang="ru-RU" dirty="0" smtClean="0"/>
              <a:t>Бос </a:t>
            </a:r>
            <a:r>
              <a:rPr lang="ru-RU" dirty="0" err="1" smtClean="0"/>
              <a:t>жүріс</a:t>
            </a:r>
            <a:r>
              <a:rPr lang="ru-RU" dirty="0" smtClean="0"/>
              <a:t> </a:t>
            </a:r>
            <a:r>
              <a:rPr lang="ru-RU" dirty="0" err="1" smtClean="0"/>
              <a:t>режимі</a:t>
            </a:r>
            <a:r>
              <a:rPr lang="ru-RU" dirty="0" smtClean="0"/>
              <a:t> (</a:t>
            </a:r>
            <a:r>
              <a:rPr lang="ru-RU" dirty="0" err="1" smtClean="0"/>
              <a:t>жүктемесіз</a:t>
            </a:r>
            <a:r>
              <a:rPr lang="ru-RU" dirty="0" smtClean="0"/>
              <a:t> режим)    </a:t>
            </a:r>
            <a:r>
              <a:rPr lang="en-US" dirty="0" smtClean="0"/>
              <a:t>R</a:t>
            </a:r>
            <a:r>
              <a:rPr lang="ru-RU" dirty="0" smtClean="0"/>
              <a:t>н=∞</a:t>
            </a:r>
            <a:endParaRPr lang="en-US" dirty="0" smtClean="0"/>
          </a:p>
          <a:p>
            <a:pPr marL="552450" indent="-552450" eaLnBrk="1" hangingPunct="1">
              <a:buFont typeface="Wingdings" pitchFamily="2" charset="2"/>
              <a:buNone/>
            </a:pPr>
            <a:r>
              <a:rPr lang="ru-RU" dirty="0" smtClean="0"/>
              <a:t>                  </a:t>
            </a:r>
            <a:r>
              <a:rPr lang="en-US" dirty="0" smtClean="0"/>
              <a:t>I</a:t>
            </a:r>
            <a:r>
              <a:rPr lang="ru-RU" dirty="0" err="1" smtClean="0"/>
              <a:t>хх</a:t>
            </a:r>
            <a:r>
              <a:rPr lang="ru-RU" dirty="0" smtClean="0"/>
              <a:t> = 0       </a:t>
            </a:r>
            <a:r>
              <a:rPr lang="en-US" dirty="0" smtClean="0"/>
              <a:t>U</a:t>
            </a:r>
            <a:r>
              <a:rPr lang="ru-RU" dirty="0" err="1" smtClean="0"/>
              <a:t>хх</a:t>
            </a:r>
            <a:r>
              <a:rPr lang="ru-RU" dirty="0" smtClean="0"/>
              <a:t> = </a:t>
            </a:r>
            <a:r>
              <a:rPr lang="en-US" dirty="0" smtClean="0"/>
              <a:t>E</a:t>
            </a:r>
          </a:p>
          <a:p>
            <a:pPr marL="552450" indent="-552450" eaLnBrk="1" hangingPunct="1"/>
            <a:r>
              <a:rPr lang="ru-RU" dirty="0" err="1" smtClean="0"/>
              <a:t>Қысқа</a:t>
            </a:r>
            <a:r>
              <a:rPr lang="ru-RU" dirty="0" smtClean="0"/>
              <a:t> </a:t>
            </a:r>
            <a:r>
              <a:rPr lang="ru-RU" dirty="0" err="1" smtClean="0"/>
              <a:t>тұйықталу</a:t>
            </a:r>
            <a:r>
              <a:rPr lang="ru-RU" dirty="0" smtClean="0"/>
              <a:t> </a:t>
            </a:r>
            <a:r>
              <a:rPr lang="ru-RU" dirty="0" err="1" smtClean="0"/>
              <a:t>режимі</a:t>
            </a:r>
            <a:r>
              <a:rPr lang="ru-RU" dirty="0" smtClean="0"/>
              <a:t>     </a:t>
            </a:r>
            <a:r>
              <a:rPr lang="en-US" dirty="0" smtClean="0"/>
              <a:t>R</a:t>
            </a:r>
            <a:r>
              <a:rPr lang="ru-RU" dirty="0" smtClean="0"/>
              <a:t>н=</a:t>
            </a:r>
            <a:r>
              <a:rPr lang="en-US" dirty="0" smtClean="0"/>
              <a:t>0</a:t>
            </a:r>
            <a:r>
              <a:rPr lang="ru-RU" dirty="0" smtClean="0"/>
              <a:t>                 </a:t>
            </a:r>
          </a:p>
          <a:p>
            <a:pPr marL="552450" indent="-552450" eaLnBrk="1" hangingPunct="1">
              <a:buFont typeface="Wingdings" pitchFamily="2" charset="2"/>
              <a:buNone/>
            </a:pPr>
            <a:r>
              <a:rPr lang="ru-RU" dirty="0" smtClean="0"/>
              <a:t>                 </a:t>
            </a:r>
            <a:r>
              <a:rPr lang="en-US" dirty="0" smtClean="0"/>
              <a:t>U</a:t>
            </a:r>
            <a:r>
              <a:rPr lang="ru-RU" dirty="0" err="1" smtClean="0"/>
              <a:t>кз</a:t>
            </a:r>
            <a:r>
              <a:rPr lang="ru-RU" dirty="0" smtClean="0"/>
              <a:t> = 0        </a:t>
            </a:r>
            <a:r>
              <a:rPr lang="en-US" dirty="0" smtClean="0"/>
              <a:t>I</a:t>
            </a:r>
            <a:r>
              <a:rPr lang="ru-RU" dirty="0" err="1" smtClean="0"/>
              <a:t>кз</a:t>
            </a:r>
            <a:r>
              <a:rPr lang="ru-RU" dirty="0" smtClean="0"/>
              <a:t> = Е/</a:t>
            </a:r>
            <a:r>
              <a:rPr lang="en-US" dirty="0" smtClean="0"/>
              <a:t>r0</a:t>
            </a:r>
            <a:endParaRPr lang="ru-RU" dirty="0" smtClean="0"/>
          </a:p>
          <a:p>
            <a:pPr marL="552450" indent="-552450" eaLnBrk="1" hangingPunct="1"/>
            <a:r>
              <a:rPr lang="ru-RU" dirty="0" err="1" smtClean="0"/>
              <a:t>Тізбектің</a:t>
            </a:r>
            <a:r>
              <a:rPr lang="ru-RU" dirty="0" smtClean="0"/>
              <a:t> </a:t>
            </a:r>
            <a:r>
              <a:rPr lang="ru-RU" dirty="0" err="1" smtClean="0"/>
              <a:t>қалыпты</a:t>
            </a:r>
            <a:r>
              <a:rPr lang="ru-RU" dirty="0" smtClean="0"/>
              <a:t> </a:t>
            </a:r>
            <a:r>
              <a:rPr lang="ru-RU" dirty="0" err="1" smtClean="0"/>
              <a:t>жұмыс</a:t>
            </a:r>
            <a:r>
              <a:rPr lang="ru-RU" dirty="0" smtClean="0"/>
              <a:t> </a:t>
            </a:r>
            <a:r>
              <a:rPr lang="ru-RU" dirty="0" err="1" smtClean="0"/>
              <a:t>режимі</a:t>
            </a:r>
            <a:r>
              <a:rPr lang="ru-RU" dirty="0" smtClean="0"/>
              <a:t>                    </a:t>
            </a:r>
          </a:p>
          <a:p>
            <a:pPr marL="552450" indent="-552450" algn="just" eaLnBrk="1" hangingPunct="1">
              <a:buFont typeface="Wingdings" pitchFamily="2" charset="2"/>
              <a:buNone/>
            </a:pPr>
            <a:r>
              <a:rPr lang="ru-RU" dirty="0" smtClean="0"/>
              <a:t> </a:t>
            </a:r>
          </a:p>
        </p:txBody>
      </p:sp>
    </p:spTree>
    <p:extLst>
      <p:ext uri="{BB962C8B-B14F-4D97-AF65-F5344CB8AC3E}">
        <p14:creationId xmlns:p14="http://schemas.microsoft.com/office/powerpoint/2010/main" val="3827817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Халықаралық</a:t>
            </a:r>
            <a:r>
              <a:rPr lang="ru-RU" dirty="0"/>
              <a:t> </a:t>
            </a:r>
            <a:r>
              <a:rPr lang="ru-RU" dirty="0" err="1"/>
              <a:t>жүйе</a:t>
            </a:r>
            <a:r>
              <a:rPr lang="ru-RU" dirty="0"/>
              <a:t> </a:t>
            </a:r>
            <a:r>
              <a:rPr lang="ru-RU" dirty="0" err="1"/>
              <a:t>бойынша</a:t>
            </a:r>
            <a:r>
              <a:rPr lang="ru-RU" dirty="0"/>
              <a:t> (СИ):</a:t>
            </a:r>
          </a:p>
        </p:txBody>
      </p:sp>
      <p:sp>
        <p:nvSpPr>
          <p:cNvPr id="4" name="Rectangle 3"/>
          <p:cNvSpPr>
            <a:spLocks noGrp="1" noChangeArrowheads="1"/>
          </p:cNvSpPr>
          <p:nvPr>
            <p:ph idx="1"/>
          </p:nvPr>
        </p:nvSpPr>
        <p:spPr/>
        <p:txBody>
          <a:bodyPr/>
          <a:lstStyle/>
          <a:p>
            <a:pPr eaLnBrk="1" hangingPunct="1"/>
            <a:r>
              <a:rPr lang="ru-RU" dirty="0" smtClean="0"/>
              <a:t>Ток </a:t>
            </a:r>
            <a:r>
              <a:rPr lang="ru-RU" dirty="0" err="1" smtClean="0"/>
              <a:t>Ампермен</a:t>
            </a:r>
            <a:r>
              <a:rPr lang="ru-RU" dirty="0" smtClean="0"/>
              <a:t>(А) </a:t>
            </a:r>
            <a:r>
              <a:rPr lang="ru-RU" dirty="0" err="1" smtClean="0"/>
              <a:t>өлшенеді</a:t>
            </a:r>
            <a:endParaRPr lang="ru-RU" dirty="0" smtClean="0"/>
          </a:p>
          <a:p>
            <a:pPr eaLnBrk="1" hangingPunct="1"/>
            <a:r>
              <a:rPr lang="ru-RU" dirty="0" smtClean="0"/>
              <a:t>ЭҚК пен </a:t>
            </a:r>
            <a:r>
              <a:rPr lang="ru-RU" dirty="0" err="1" smtClean="0"/>
              <a:t>кернеу</a:t>
            </a:r>
            <a:r>
              <a:rPr lang="ru-RU" dirty="0" smtClean="0"/>
              <a:t>– </a:t>
            </a:r>
            <a:r>
              <a:rPr lang="ru-RU" dirty="0" err="1" smtClean="0"/>
              <a:t>вольтпен</a:t>
            </a:r>
            <a:r>
              <a:rPr lang="ru-RU" dirty="0" smtClean="0"/>
              <a:t>(В)</a:t>
            </a:r>
          </a:p>
          <a:p>
            <a:pPr eaLnBrk="1" hangingPunct="1"/>
            <a:r>
              <a:rPr lang="ru-RU" dirty="0" err="1" smtClean="0"/>
              <a:t>Кедергі</a:t>
            </a:r>
            <a:r>
              <a:rPr lang="ru-RU" dirty="0" smtClean="0"/>
              <a:t> – </a:t>
            </a:r>
            <a:r>
              <a:rPr lang="ru-RU" dirty="0" err="1" smtClean="0"/>
              <a:t>оммен</a:t>
            </a:r>
            <a:r>
              <a:rPr lang="ru-RU" dirty="0" smtClean="0"/>
              <a:t>(Ом)</a:t>
            </a:r>
          </a:p>
          <a:p>
            <a:pPr eaLnBrk="1" hangingPunct="1"/>
            <a:r>
              <a:rPr lang="ru-RU" dirty="0" err="1" smtClean="0"/>
              <a:t>Өткізгіштік</a:t>
            </a:r>
            <a:r>
              <a:rPr lang="ru-RU" dirty="0" smtClean="0"/>
              <a:t> – </a:t>
            </a:r>
            <a:r>
              <a:rPr lang="ru-RU" dirty="0" err="1" smtClean="0"/>
              <a:t>сименспен</a:t>
            </a:r>
            <a:r>
              <a:rPr lang="ru-RU" dirty="0" smtClean="0"/>
              <a:t> (См) </a:t>
            </a:r>
            <a:r>
              <a:rPr lang="ru-RU" dirty="0" err="1" smtClean="0"/>
              <a:t>өлшенеді</a:t>
            </a:r>
            <a:r>
              <a:rPr lang="ru-RU" dirty="0" smtClean="0"/>
              <a:t>.</a:t>
            </a:r>
          </a:p>
        </p:txBody>
      </p:sp>
    </p:spTree>
    <p:extLst>
      <p:ext uri="{BB962C8B-B14F-4D97-AF65-F5344CB8AC3E}">
        <p14:creationId xmlns:p14="http://schemas.microsoft.com/office/powerpoint/2010/main" val="3309309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kk-KZ" dirty="0" smtClean="0"/>
              <a:t>Электр тізбегі және оның элементтері</a:t>
            </a:r>
            <a:endParaRPr lang="ru-RU" dirty="0"/>
          </a:p>
        </p:txBody>
      </p:sp>
      <p:sp>
        <p:nvSpPr>
          <p:cNvPr id="3" name="Объект 2"/>
          <p:cNvSpPr>
            <a:spLocks noGrp="1"/>
          </p:cNvSpPr>
          <p:nvPr>
            <p:ph idx="1"/>
          </p:nvPr>
        </p:nvSpPr>
        <p:spPr/>
        <p:txBody>
          <a:bodyPr>
            <a:normAutofit lnSpcReduction="10000"/>
          </a:bodyPr>
          <a:lstStyle/>
          <a:p>
            <a:r>
              <a:rPr lang="kk-KZ" b="1" i="1" dirty="0" smtClean="0">
                <a:latin typeface="Arial" pitchFamily="34" charset="0"/>
                <a:cs typeface="Arial" pitchFamily="34" charset="0"/>
              </a:rPr>
              <a:t>Электр тізбегі </a:t>
            </a:r>
            <a:r>
              <a:rPr lang="kk-KZ" dirty="0" smtClean="0">
                <a:latin typeface="Arial" pitchFamily="34" charset="0"/>
                <a:cs typeface="Arial" pitchFamily="34" charset="0"/>
              </a:rPr>
              <a:t>дегеніміз бойымен электр тогы жүріп өтетін қондырғылар жиыны. Яғни электр тізбегі жалпы жағдайда электр энергиясының көзі, электр энергиясын ғабылдағыштар, өлшеу құралдары, коммутациялық аппаратура және осы элементтерді өзара жалғайтын өткізгіштен тұрады.</a:t>
            </a:r>
            <a:endParaRPr lang="ru-RU" dirty="0">
              <a:latin typeface="Arial" pitchFamily="34" charset="0"/>
              <a:cs typeface="Arial" pitchFamily="34" charset="0"/>
            </a:endParaRPr>
          </a:p>
        </p:txBody>
      </p:sp>
    </p:spTree>
    <p:extLst>
      <p:ext uri="{BB962C8B-B14F-4D97-AF65-F5344CB8AC3E}">
        <p14:creationId xmlns:p14="http://schemas.microsoft.com/office/powerpoint/2010/main" val="1005031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dirty="0" smtClean="0"/>
              <a:t>Қорек көзі</a:t>
            </a:r>
            <a:endParaRPr lang="ru-RU" dirty="0"/>
          </a:p>
        </p:txBody>
      </p:sp>
      <p:sp>
        <p:nvSpPr>
          <p:cNvPr id="3" name="Объект 2"/>
          <p:cNvSpPr>
            <a:spLocks noGrp="1"/>
          </p:cNvSpPr>
          <p:nvPr>
            <p:ph idx="1"/>
          </p:nvPr>
        </p:nvSpPr>
        <p:spPr>
          <a:xfrm>
            <a:off x="4572000" y="1447800"/>
            <a:ext cx="4361688" cy="4800600"/>
          </a:xfrm>
        </p:spPr>
        <p:txBody>
          <a:bodyPr/>
          <a:lstStyle/>
          <a:p>
            <a:r>
              <a:rPr lang="kk-KZ" dirty="0" smtClean="0">
                <a:latin typeface="Arial" pitchFamily="34" charset="0"/>
                <a:cs typeface="Arial" pitchFamily="34" charset="0"/>
              </a:rPr>
              <a:t>Әр түрлі энергияны электр энергиясына түрлендіретін құрылғы (мысалы, генератор, аккумуляторлы батарея)</a:t>
            </a:r>
            <a:endParaRPr lang="ru-RU" dirty="0">
              <a:latin typeface="Arial" pitchFamily="34" charset="0"/>
              <a:cs typeface="Arial" pitchFamily="34" charset="0"/>
            </a:endParaRPr>
          </a:p>
        </p:txBody>
      </p:sp>
      <p:pic>
        <p:nvPicPr>
          <p:cNvPr id="1026" name="Picture 2" descr="https://st23.stpulscen.ru/images/product/292/288/768_b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371157"/>
            <a:ext cx="2952328" cy="29523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satu.kz/6584999_w640_h640_delta-akkumulyatornaya-batarey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4011389"/>
            <a:ext cx="2886747"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338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қабылдағыштар</a:t>
            </a:r>
            <a:endParaRPr lang="ru-RU" dirty="0"/>
          </a:p>
        </p:txBody>
      </p:sp>
      <p:sp>
        <p:nvSpPr>
          <p:cNvPr id="3" name="Объект 2"/>
          <p:cNvSpPr>
            <a:spLocks noGrp="1"/>
          </p:cNvSpPr>
          <p:nvPr>
            <p:ph idx="1"/>
          </p:nvPr>
        </p:nvSpPr>
        <p:spPr/>
        <p:txBody>
          <a:bodyPr>
            <a:normAutofit fontScale="85000" lnSpcReduction="20000"/>
          </a:bodyPr>
          <a:lstStyle/>
          <a:p>
            <a:r>
              <a:rPr lang="kk-KZ" dirty="0" smtClean="0"/>
              <a:t>Қабылдағыштар өздері екі топқа бөлінеді: </a:t>
            </a:r>
            <a:r>
              <a:rPr lang="kk-KZ" b="1" i="1" dirty="0" smtClean="0"/>
              <a:t>тұтынушылар</a:t>
            </a:r>
            <a:r>
              <a:rPr lang="kk-KZ" dirty="0" smtClean="0"/>
              <a:t> және </a:t>
            </a:r>
            <a:r>
              <a:rPr lang="kk-KZ" b="1" i="1" dirty="0" smtClean="0"/>
              <a:t>жинақтағыштар.</a:t>
            </a:r>
          </a:p>
          <a:p>
            <a:r>
              <a:rPr lang="kk-KZ" b="1" i="1" dirty="0" smtClean="0"/>
              <a:t>Тұтынушылар</a:t>
            </a:r>
            <a:r>
              <a:rPr lang="kk-KZ" dirty="0" smtClean="0"/>
              <a:t> дегеніміз электр энергиясын басқа энергия көзіне түрлендіретін құрылғылар. Мысалы, қыздыру шамы элетр энергиясын жарық энергиясына түрлендірсе, қыздырғыштар жылуға, электр қозғалтқыштары механикалық энергияға түрлендіреді.</a:t>
            </a:r>
          </a:p>
          <a:p>
            <a:r>
              <a:rPr lang="kk-KZ" b="1" dirty="0" smtClean="0"/>
              <a:t>Жинақтағыштар</a:t>
            </a:r>
            <a:r>
              <a:rPr lang="kk-KZ" dirty="0" smtClean="0"/>
              <a:t> дегеніміз электр энергиясын өзіне жинақтап, кейін оны электр тізбегіне қайта жібереді. (конденсаторлар мен катушкалар).</a:t>
            </a:r>
            <a:endParaRPr lang="ru-RU" dirty="0"/>
          </a:p>
        </p:txBody>
      </p:sp>
    </p:spTree>
    <p:extLst>
      <p:ext uri="{BB962C8B-B14F-4D97-AF65-F5344CB8AC3E}">
        <p14:creationId xmlns:p14="http://schemas.microsoft.com/office/powerpoint/2010/main" val="4127659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kk-KZ" dirty="0" smtClean="0"/>
              <a:t>Электр тізбегінің негізгі элементтері</a:t>
            </a:r>
            <a:endParaRPr lang="ru-RU" dirty="0"/>
          </a:p>
        </p:txBody>
      </p:sp>
      <p:sp>
        <p:nvSpPr>
          <p:cNvPr id="3" name="Объект 2"/>
          <p:cNvSpPr>
            <a:spLocks noGrp="1"/>
          </p:cNvSpPr>
          <p:nvPr>
            <p:ph idx="1"/>
          </p:nvPr>
        </p:nvSpPr>
        <p:spPr/>
        <p:txBody>
          <a:bodyPr>
            <a:normAutofit lnSpcReduction="10000"/>
          </a:bodyPr>
          <a:lstStyle/>
          <a:p>
            <a:r>
              <a:rPr lang="kk-KZ" dirty="0" smtClean="0"/>
              <a:t>Электр тізбегін есептеу мен сараптау барысында электр тізбегі сәйкесінше </a:t>
            </a:r>
            <a:r>
              <a:rPr lang="kk-KZ" b="1" dirty="0" smtClean="0"/>
              <a:t>электрлік сұлбамен </a:t>
            </a:r>
            <a:r>
              <a:rPr lang="kk-KZ" dirty="0" smtClean="0"/>
              <a:t>алмастырылады. Электр сұлбасының элементтері </a:t>
            </a:r>
            <a:r>
              <a:rPr lang="kk-KZ" b="1" i="1" dirty="0" smtClean="0"/>
              <a:t>активті</a:t>
            </a:r>
            <a:r>
              <a:rPr lang="kk-KZ" dirty="0" smtClean="0"/>
              <a:t> және </a:t>
            </a:r>
            <a:r>
              <a:rPr lang="kk-KZ" b="1" i="1" dirty="0" smtClean="0"/>
              <a:t>пассивті</a:t>
            </a:r>
            <a:r>
              <a:rPr lang="kk-KZ" dirty="0" smtClean="0"/>
              <a:t> деп екіге бөлінеді. Белсенді элементтерге ЭҚК пен ток көзі жатқызылса, пассив элементке резистивті, индуктивті және сиымдылықты элементтер жатқызылады.</a:t>
            </a:r>
            <a:endParaRPr lang="ru-RU" dirty="0"/>
          </a:p>
        </p:txBody>
      </p:sp>
    </p:spTree>
    <p:extLst>
      <p:ext uri="{BB962C8B-B14F-4D97-AF65-F5344CB8AC3E}">
        <p14:creationId xmlns:p14="http://schemas.microsoft.com/office/powerpoint/2010/main" val="735634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Резистивті элемент</a:t>
            </a:r>
            <a:endParaRPr lang="ru-RU" dirty="0"/>
          </a:p>
        </p:txBody>
      </p:sp>
      <mc:AlternateContent xmlns:mc="http://schemas.openxmlformats.org/markup-compatibility/2006">
        <mc:Choice xmlns:a14="http://schemas.microsoft.com/office/drawing/2010/main" Requires="a14">
          <p:sp>
            <p:nvSpPr>
              <p:cNvPr id="3" name="Объект 2"/>
              <p:cNvSpPr>
                <a:spLocks noGrp="1"/>
              </p:cNvSpPr>
              <p:nvPr>
                <p:ph idx="1"/>
              </p:nvPr>
            </p:nvSpPr>
            <p:spPr>
              <a:xfrm>
                <a:off x="1547664" y="2708920"/>
                <a:ext cx="7056784" cy="3467472"/>
              </a:xfrm>
            </p:spPr>
            <p:txBody>
              <a:bodyPr/>
              <a:lstStyle/>
              <a:p>
                <a:r>
                  <a:rPr lang="kk-KZ" dirty="0" smtClean="0"/>
                  <a:t>Резистивті элементтер электр энергиясын қайтымсыз түрде жылуға түрлендіреді. </a:t>
                </a:r>
              </a:p>
              <a:p>
                <a:r>
                  <a:rPr lang="en-US" dirty="0" smtClean="0"/>
                  <a:t>R [</a:t>
                </a:r>
                <a:r>
                  <a:rPr lang="kk-KZ" dirty="0" smtClean="0"/>
                  <a:t>Ом</a:t>
                </a:r>
                <a:r>
                  <a:rPr lang="en-US" dirty="0" smtClean="0"/>
                  <a:t>]</a:t>
                </a:r>
                <a:r>
                  <a:rPr lang="kk-KZ" dirty="0" smtClean="0"/>
                  <a:t> элементтің токтың жүруіне кедергі келтіру қасиетін сипаттайды.</a:t>
                </a:r>
              </a:p>
              <a:p>
                <a:pPr marL="82296" indent="0">
                  <a:buNone/>
                </a:pPr>
                <a14:m>
                  <m:oMath xmlns:m="http://schemas.openxmlformats.org/officeDocument/2006/math">
                    <m:r>
                      <a:rPr lang="en-US" b="0" i="1" smtClean="0">
                        <a:latin typeface="Cambria Math"/>
                      </a:rPr>
                      <m:t>𝑔</m:t>
                    </m:r>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𝑅</m:t>
                        </m:r>
                      </m:den>
                    </m:f>
                  </m:oMath>
                </a14:m>
                <a:r>
                  <a:rPr lang="en-US" dirty="0" smtClean="0"/>
                  <a:t> - </a:t>
                </a:r>
                <a:r>
                  <a:rPr lang="kk-KZ" dirty="0" smtClean="0"/>
                  <a:t>өткізгіштік деп аталады </a:t>
                </a:r>
                <a:r>
                  <a:rPr lang="en-US" dirty="0" smtClean="0"/>
                  <a:t>[</a:t>
                </a:r>
                <a:r>
                  <a:rPr lang="kk-KZ" dirty="0" smtClean="0"/>
                  <a:t>См</a:t>
                </a:r>
                <a:r>
                  <a:rPr lang="en-US" dirty="0" smtClean="0"/>
                  <a:t>]</a:t>
                </a:r>
                <a:endParaRPr lang="ru-RU"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1547664" y="2708920"/>
                <a:ext cx="7056784" cy="3467472"/>
              </a:xfrm>
              <a:blipFill rotWithShape="1">
                <a:blip r:embed="rId2"/>
                <a:stretch>
                  <a:fillRect t="-2285" r="-2074" b="-176"/>
                </a:stretch>
              </a:blipFill>
            </p:spPr>
            <p:txBody>
              <a:bodyPr/>
              <a:lstStyle/>
              <a:p>
                <a:r>
                  <a:rPr lang="ru-RU">
                    <a:noFill/>
                  </a:rPr>
                  <a:t> </a:t>
                </a:r>
              </a:p>
            </p:txBody>
          </p:sp>
        </mc:Fallback>
      </mc:AlternateContent>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129" t="54158" r="81443" b="39794"/>
          <a:stretch/>
        </p:blipFill>
        <p:spPr bwMode="auto">
          <a:xfrm>
            <a:off x="3491880" y="1484784"/>
            <a:ext cx="2269090" cy="915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213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Сыйымдылықты элемент</a:t>
            </a: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1115616" y="2780928"/>
                <a:ext cx="7818072" cy="3467472"/>
              </a:xfrm>
            </p:spPr>
            <p:txBody>
              <a:bodyPr>
                <a:normAutofit fontScale="85000" lnSpcReduction="10000"/>
              </a:bodyPr>
              <a:lstStyle/>
              <a:p>
                <a:pPr marL="82296" indent="0">
                  <a:buNone/>
                </a:pPr>
                <a:r>
                  <a:rPr lang="kk-KZ" dirty="0" smtClean="0"/>
                  <a:t>Сыймдылықты элементке конденсатор жатқызылады. Онда </a:t>
                </a:r>
                <a:r>
                  <a:rPr lang="kk-KZ" b="1" i="1" dirty="0" smtClean="0"/>
                  <a:t>электр өрісінің энергиясы</a:t>
                </a:r>
                <a:r>
                  <a:rPr lang="kk-KZ" dirty="0" smtClean="0"/>
                  <a:t> жинақталады. Негізгі сипаттау шамасы </a:t>
                </a:r>
                <a:r>
                  <a:rPr lang="ru-RU" dirty="0" smtClean="0"/>
                  <a:t>– </a:t>
                </a:r>
                <a:r>
                  <a:rPr lang="kk-KZ" dirty="0" smtClean="0"/>
                  <a:t>сыйымдылық.</a:t>
                </a:r>
              </a:p>
              <a:p>
                <a:pPr marL="82296" indent="0">
                  <a:buNone/>
                </a:pPr>
                <a14:m>
                  <m:oMathPara xmlns:m="http://schemas.openxmlformats.org/officeDocument/2006/math">
                    <m:oMathParaPr>
                      <m:jc m:val="centerGroup"/>
                    </m:oMathParaPr>
                    <m:oMath xmlns:m="http://schemas.openxmlformats.org/officeDocument/2006/math">
                      <m:r>
                        <a:rPr lang="en-US" b="0" i="1" smtClean="0">
                          <a:latin typeface="Cambria Math"/>
                        </a:rPr>
                        <m:t>𝐶</m:t>
                      </m:r>
                      <m:r>
                        <a:rPr lang="en-US" b="0" i="1" smtClean="0">
                          <a:latin typeface="Cambria Math"/>
                        </a:rPr>
                        <m:t>=</m:t>
                      </m:r>
                      <m:f>
                        <m:fPr>
                          <m:ctrlPr>
                            <a:rPr lang="en-US" b="0" i="1" smtClean="0">
                              <a:latin typeface="Cambria Math"/>
                            </a:rPr>
                          </m:ctrlPr>
                        </m:fPr>
                        <m:num>
                          <m:r>
                            <a:rPr lang="en-US" b="0" i="1" smtClean="0">
                              <a:latin typeface="Cambria Math"/>
                            </a:rPr>
                            <m:t>𝑞</m:t>
                          </m:r>
                        </m:num>
                        <m:den>
                          <m:sSub>
                            <m:sSubPr>
                              <m:ctrlPr>
                                <a:rPr lang="en-US" b="0" i="1" smtClean="0">
                                  <a:latin typeface="Cambria Math"/>
                                </a:rPr>
                              </m:ctrlPr>
                            </m:sSubPr>
                            <m:e>
                              <m:r>
                                <a:rPr lang="en-US" b="0" i="1" smtClean="0">
                                  <a:latin typeface="Cambria Math"/>
                                </a:rPr>
                                <m:t>𝑢</m:t>
                              </m:r>
                            </m:e>
                            <m:sub>
                              <m:r>
                                <a:rPr lang="en-US" b="0" i="1" smtClean="0">
                                  <a:latin typeface="Cambria Math"/>
                                </a:rPr>
                                <m:t>𝐶</m:t>
                              </m:r>
                            </m:sub>
                          </m:sSub>
                        </m:den>
                      </m:f>
                    </m:oMath>
                  </m:oMathPara>
                </a14:m>
                <a:endParaRPr lang="en-US" dirty="0" smtClean="0"/>
              </a:p>
              <a:p>
                <a:pPr marL="82296" indent="0">
                  <a:buNone/>
                </a:pPr>
                <a:r>
                  <a:rPr lang="kk-KZ" dirty="0" smtClean="0"/>
                  <a:t>Сыйымдылықтың өлшем бірлігі Фарад (Ф). Сызықты желілерде сыйымдылық тұрақты шама.</a:t>
                </a:r>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1115616" y="2780928"/>
                <a:ext cx="7818072" cy="3467472"/>
              </a:xfrm>
              <a:blipFill rotWithShape="1">
                <a:blip r:embed="rId2"/>
                <a:stretch>
                  <a:fillRect l="-312" t="-2636"/>
                </a:stretch>
              </a:blipFill>
            </p:spPr>
            <p:txBody>
              <a:bodyPr/>
              <a:lstStyle/>
              <a:p>
                <a:r>
                  <a:rPr lang="ru-RU">
                    <a:noFill/>
                  </a:rPr>
                  <a:t> </a:t>
                </a:r>
              </a:p>
            </p:txBody>
          </p:sp>
        </mc:Fallback>
      </mc:AlternateContent>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510" t="36701" r="81598" b="55189"/>
          <a:stretch/>
        </p:blipFill>
        <p:spPr bwMode="auto">
          <a:xfrm>
            <a:off x="3141447" y="1340768"/>
            <a:ext cx="2619837" cy="1344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265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Индуктивті элемент</a:t>
            </a:r>
            <a:endParaRPr lang="ru-RU" dirty="0"/>
          </a:p>
        </p:txBody>
      </p:sp>
      <p:sp>
        <p:nvSpPr>
          <p:cNvPr id="3" name="Объект 2"/>
          <p:cNvSpPr>
            <a:spLocks noGrp="1"/>
          </p:cNvSpPr>
          <p:nvPr>
            <p:ph idx="1"/>
          </p:nvPr>
        </p:nvSpPr>
        <p:spPr>
          <a:xfrm>
            <a:off x="1403648" y="2852936"/>
            <a:ext cx="7388390" cy="3179440"/>
          </a:xfrm>
        </p:spPr>
        <p:txBody>
          <a:bodyPr>
            <a:normAutofit/>
          </a:bodyPr>
          <a:lstStyle/>
          <a:p>
            <a:pPr marL="82296" indent="0">
              <a:buNone/>
            </a:pPr>
            <a:r>
              <a:rPr lang="kk-KZ" dirty="0" smtClean="0"/>
              <a:t>Индуктивті элемент жуық шамамен индуктивті катушканы алмастырады. Онда магнит өрісінің энергиясы жинақталады. Элементтің негізгі параметрі </a:t>
            </a:r>
            <a:r>
              <a:rPr lang="kk-KZ" b="1" dirty="0" smtClean="0"/>
              <a:t>индуктивтілікпен</a:t>
            </a:r>
            <a:r>
              <a:rPr lang="kk-KZ" dirty="0" smtClean="0"/>
              <a:t> сипатталады. Өлшем бірлігі </a:t>
            </a:r>
            <a:r>
              <a:rPr lang="kk-KZ" i="1" u="sng" dirty="0" smtClean="0"/>
              <a:t>Генри </a:t>
            </a:r>
            <a:r>
              <a:rPr lang="en-US" i="1" u="sng" dirty="0" smtClean="0"/>
              <a:t>[</a:t>
            </a:r>
            <a:r>
              <a:rPr lang="kk-KZ" i="1" u="sng" dirty="0" smtClean="0"/>
              <a:t>Гн</a:t>
            </a:r>
            <a:r>
              <a:rPr lang="en-US" i="1" u="sng" dirty="0" smtClean="0"/>
              <a:t>]</a:t>
            </a:r>
            <a:r>
              <a:rPr lang="kk-KZ" dirty="0" smtClean="0"/>
              <a:t>.</a:t>
            </a:r>
            <a:endParaRPr lang="ru-RU"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974" t="52096" r="80129" b="41581"/>
          <a:stretch/>
        </p:blipFill>
        <p:spPr bwMode="auto">
          <a:xfrm>
            <a:off x="3347864" y="1700808"/>
            <a:ext cx="2608503" cy="937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432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ЭҚК көзі</a:t>
            </a:r>
            <a:endParaRPr lang="ru-RU" dirty="0"/>
          </a:p>
        </p:txBody>
      </p:sp>
      <p:sp>
        <p:nvSpPr>
          <p:cNvPr id="3" name="Объект 2"/>
          <p:cNvSpPr>
            <a:spLocks noGrp="1"/>
          </p:cNvSpPr>
          <p:nvPr>
            <p:ph idx="1"/>
          </p:nvPr>
        </p:nvSpPr>
        <p:spPr>
          <a:xfrm>
            <a:off x="1435608" y="3284984"/>
            <a:ext cx="7498080" cy="2963416"/>
          </a:xfrm>
        </p:spPr>
        <p:txBody>
          <a:bodyPr>
            <a:normAutofit fontScale="92500"/>
          </a:bodyPr>
          <a:lstStyle/>
          <a:p>
            <a:pPr marL="82296" indent="0">
              <a:buNone/>
            </a:pPr>
            <a:r>
              <a:rPr lang="en-US" b="1" i="1" dirty="0" smtClean="0"/>
              <a:t>e</a:t>
            </a:r>
            <a:r>
              <a:rPr lang="en-US" dirty="0" smtClean="0"/>
              <a:t> </a:t>
            </a:r>
            <a:r>
              <a:rPr lang="kk-KZ" dirty="0" smtClean="0"/>
              <a:t>ЭҚК мәні оның бойымен жүретін токтан тәуелсіз және ішкі кедергісі нольге тең болатын элемент ЭҚК көзі болып табылады.</a:t>
            </a:r>
          </a:p>
          <a:p>
            <a:pPr marL="82296" indent="0">
              <a:buNone/>
            </a:pPr>
            <a:r>
              <a:rPr lang="kk-KZ" dirty="0" smtClean="0"/>
              <a:t>Сонымен қатар ЭҚК қыспаларындағы кернеу токтың мәніне сәйкес өзгермейді. </a:t>
            </a:r>
            <a:endParaRPr lang="ru-RU"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96" t="47423" r="59407" b="38556"/>
          <a:stretch/>
        </p:blipFill>
        <p:spPr bwMode="auto">
          <a:xfrm>
            <a:off x="2195736" y="1412776"/>
            <a:ext cx="4853986" cy="153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4733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348</TotalTime>
  <Words>680</Words>
  <Application>Microsoft Office PowerPoint</Application>
  <PresentationFormat>Экран (4:3)</PresentationFormat>
  <Paragraphs>59</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Солнцестояние</vt:lpstr>
      <vt:lpstr>1 тақырып. Кіріспе. </vt:lpstr>
      <vt:lpstr>Электр тізбегі және оның элементтері</vt:lpstr>
      <vt:lpstr>Қорек көзі</vt:lpstr>
      <vt:lpstr>қабылдағыштар</vt:lpstr>
      <vt:lpstr>Электр тізбегінің негізгі элементтері</vt:lpstr>
      <vt:lpstr>Резистивті элемент</vt:lpstr>
      <vt:lpstr>Сыйымдылықты элемент</vt:lpstr>
      <vt:lpstr>Индуктивті элемент</vt:lpstr>
      <vt:lpstr>ЭҚК көзі</vt:lpstr>
      <vt:lpstr>Ток көзі</vt:lpstr>
      <vt:lpstr>Электр тізбегінің алмастыру сұлбалары</vt:lpstr>
      <vt:lpstr>Презентация PowerPoint</vt:lpstr>
      <vt:lpstr>Қарапайым электр тізбегінің алмастыру сұлбасы</vt:lpstr>
      <vt:lpstr>Электр тізбегінің негізгі түсініктері</vt:lpstr>
      <vt:lpstr>Презентация PowerPoint</vt:lpstr>
      <vt:lpstr>Ток пен кернеудің оң бағыттары</vt:lpstr>
      <vt:lpstr>Презентация PowerPoint</vt:lpstr>
      <vt:lpstr>Қарапайым электр тізбектерінің жұмыс режимдері</vt:lpstr>
      <vt:lpstr>Халықаралық жүйе бойынша (СИ):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тақырып. Кіріспе.</dc:title>
  <dc:creator>ASUS</dc:creator>
  <cp:lastModifiedBy>ASUS</cp:lastModifiedBy>
  <cp:revision>22</cp:revision>
  <dcterms:created xsi:type="dcterms:W3CDTF">2022-01-27T07:09:45Z</dcterms:created>
  <dcterms:modified xsi:type="dcterms:W3CDTF">2022-01-29T02:36:35Z</dcterms:modified>
</cp:coreProperties>
</file>